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74" r:id="rId12"/>
    <p:sldId id="275" r:id="rId13"/>
    <p:sldId id="280" r:id="rId14"/>
    <p:sldId id="276" r:id="rId15"/>
    <p:sldId id="277" r:id="rId16"/>
    <p:sldId id="278" r:id="rId17"/>
    <p:sldId id="279" r:id="rId18"/>
    <p:sldId id="281" r:id="rId1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9" d="100"/>
          <a:sy n="99" d="100"/>
        </p:scale>
        <p:origin x="96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3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None (original content)
[Notes]
- Hourly rate $150/hr provided by client.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None (original content)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None (original content)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None (original content)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None (original content)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None (original content)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None (original content)
[Notes]
- Rate based on client input.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None (original content)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64592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ChrisCruz.co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788920" y="201168"/>
            <a:ext cx="347472" cy="292608"/>
          </a:xfrm>
          <a:prstGeom prst="round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412480" y="18288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Overview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48640" y="1417320"/>
            <a:ext cx="74980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Consulting that ships</a:t>
            </a:r>
            <a:endParaRPr lang="en-US" sz="4400" dirty="0"/>
          </a:p>
          <a:p>
            <a:pPr marL="0" indent="0">
              <a:buNone/>
            </a:pPr>
            <a:r>
              <a:rPr lang="en-US" sz="4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systems</a:t>
            </a:r>
            <a:endParaRPr lang="en-US" sz="4400" dirty="0"/>
          </a:p>
        </p:txBody>
      </p:sp>
      <p:sp>
        <p:nvSpPr>
          <p:cNvPr id="7" name="Text 5"/>
          <p:cNvSpPr/>
          <p:nvPr/>
        </p:nvSpPr>
        <p:spPr>
          <a:xfrm>
            <a:off x="548640" y="2788920"/>
            <a:ext cx="7635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• Customer experience • Lead flow • KPI dashboards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48640" y="3429000"/>
            <a:ext cx="2057400" cy="457200"/>
          </a:xfrm>
          <a:prstGeom prst="roundRect">
            <a:avLst/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48640" y="3502152"/>
            <a:ext cx="2057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D4E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$150/hour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8321040" y="1417320"/>
            <a:ext cx="3337560" cy="365760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8641080" y="1664208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you get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8641080" y="2057400"/>
            <a:ext cx="27432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clear plan + priorities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Working implementations (not theory)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Documentation your team can own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Simple metrics to track progress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8641080" y="4251960"/>
            <a:ext cx="2743200" cy="640080"/>
          </a:xfrm>
          <a:prstGeom prst="round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641080" y="4416552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Book a call →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548640" y="6656832"/>
            <a:ext cx="9144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ChrisCruz.co Consulting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10698480" y="6656832"/>
            <a:ext cx="9144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© 2026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6-02-06 at 2.51.33 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330889"/>
            <a:ext cx="6583680" cy="4470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3760" y="731520"/>
            <a:ext cx="45720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1"/>
            </a:pPr>
            <a:r>
              <a:t>PIXI Email Studio — AI-Guided Campaign Editor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3760" y="1737360"/>
            <a:ext cx="4572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/>
            </a:pPr>
            <a:r>
              <a:t>Prompt-to-email workflow with structured rewrite controls and live preview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3760" y="2560320"/>
            <a:ext cx="4663440" cy="3566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/>
            </a:pPr>
            <a:r>
              <a:t>LLM-assisted copy refinement with targeted modifiers (tone, urgency, CTA, offer).</a:t>
            </a:r>
          </a:p>
          <a:p>
            <a:pPr>
              <a:defRPr sz="1200"/>
            </a:pPr>
            <a:r>
              <a:t>Campaign metadata controls (audience size, schedule, device preview modes).</a:t>
            </a:r>
          </a:p>
          <a:p>
            <a:pPr>
              <a:defRPr sz="1200"/>
            </a:pPr>
            <a:r>
              <a:t>Composable UI architecture for template editing and rapid iteration before send.</a:t>
            </a:r>
          </a:p>
          <a:p>
            <a:pPr>
              <a:defRPr sz="1200"/>
            </a:pPr>
            <a:r>
              <a:t>Designed for high-volume outbound operations with brand-safe messaging control.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6-02-06 at 2.51.58 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705927"/>
            <a:ext cx="6583680" cy="3720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3760" y="731520"/>
            <a:ext cx="45720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1"/>
            </a:pPr>
            <a:r>
              <a:t>PIXI Audience Builder — Geospatial Lead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3760" y="1737360"/>
            <a:ext cx="4572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/>
            </a:pPr>
            <a:r>
              <a:t>Map-driven segmentation with radius/draw tools and constrained selection logic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3760" y="2560320"/>
            <a:ext cx="4663440" cy="3566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/>
            </a:pPr>
            <a:r>
              <a:t>Interactive map filtering pipeline (source, industry, geography) for lead targeting.</a:t>
            </a:r>
          </a:p>
          <a:p>
            <a:pPr>
              <a:defRPr sz="1200"/>
            </a:pPr>
            <a:r>
              <a:t>Spatial selection tools (draw, circle, area-select) integrated with lead constraints.</a:t>
            </a:r>
          </a:p>
          <a:p>
            <a:pPr>
              <a:defRPr sz="1200"/>
            </a:pPr>
            <a:r>
              <a:t>Supports import + enrichment workflows for leads and customer records.</a:t>
            </a:r>
          </a:p>
          <a:p>
            <a:pPr>
              <a:defRPr sz="1200"/>
            </a:pPr>
            <a:r>
              <a:t>Operational focus: reduce list noise and improve campaign relevance.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36518"/>
            <a:ext cx="6583680" cy="5259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3760" y="731520"/>
            <a:ext cx="45720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1"/>
            </a:pPr>
            <a:r>
              <a:t>PIXI Operations Workspace — Compose, Validate, Launch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3760" y="1737360"/>
            <a:ext cx="4572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/>
            </a:pPr>
            <a:r>
              <a:t>Unified send workflow that links prompt, generated content, and dispatch controls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3760" y="2560320"/>
            <a:ext cx="4663440" cy="3566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/>
            </a:pPr>
            <a:r>
              <a:t>Multi-model generation layer for draft creation and controlled variation.</a:t>
            </a:r>
          </a:p>
          <a:p>
            <a:pPr>
              <a:defRPr sz="1200"/>
            </a:pPr>
            <a:r>
              <a:t>Brand URL + sender/reply-to governance for deliverability consistency.</a:t>
            </a:r>
          </a:p>
          <a:p>
            <a:pPr>
              <a:defRPr sz="1200"/>
            </a:pPr>
            <a:r>
              <a:t>Preview-to-send pipeline with test/send actions in a single operational surface.</a:t>
            </a:r>
          </a:p>
          <a:p>
            <a:pPr>
              <a:defRPr sz="1200"/>
            </a:pPr>
            <a:r>
              <a:t>Built for production pacing: quick iteration without losing message quality.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604874"/>
            <a:ext cx="6583680" cy="3922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3760" y="731520"/>
            <a:ext cx="45720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1"/>
            </a:pPr>
            <a:r>
              <a:t>Instant Insights — Embedded Analytics Assistant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3760" y="1737360"/>
            <a:ext cx="4572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/>
            </a:pPr>
            <a:r>
              <a:t>Natural language analysis layer over tabular business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3760" y="2560320"/>
            <a:ext cx="4663440" cy="3566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/>
            </a:pPr>
            <a:r>
              <a:t>Prompt-to-analysis interaction model with KPI rollups and tabular drill-down.</a:t>
            </a:r>
          </a:p>
          <a:p>
            <a:pPr>
              <a:defRPr sz="1200"/>
            </a:pPr>
            <a:r>
              <a:t>Export pathways (CSV/Excel/PDF) for operational handoff and reporting.</a:t>
            </a:r>
          </a:p>
          <a:p>
            <a:pPr>
              <a:defRPr sz="1200"/>
            </a:pPr>
            <a:r>
              <a:t>Actionable insights generated from structured data with analyst-style framing.</a:t>
            </a:r>
          </a:p>
          <a:p>
            <a:pPr>
              <a:defRPr sz="1200"/>
            </a:pPr>
            <a:r>
              <a:t>Built for in-product decision support, reducing dependency on manual analysis.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247132"/>
            <a:ext cx="6583680" cy="4638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3760" y="731520"/>
            <a:ext cx="45720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1"/>
            </a:pPr>
            <a:r>
              <a:t>Cruzaion — Model Evaluation &amp; Decision Intelligence UI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3760" y="1737360"/>
            <a:ext cx="4572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/>
            </a:pPr>
            <a:r>
              <a:t>Comparative scoring framework for practical model/tool selection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3760" y="2560320"/>
            <a:ext cx="4663440" cy="3566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/>
            </a:pPr>
            <a:r>
              <a:t>Scorecard abstractions (quality, speed, cost, DX) for decision-grade comparisons.</a:t>
            </a:r>
          </a:p>
          <a:p>
            <a:pPr>
              <a:defRPr sz="1200"/>
            </a:pPr>
            <a:r>
              <a:t>Category filtering and searchable model grid for fast procurement decisions.</a:t>
            </a:r>
          </a:p>
          <a:p>
            <a:pPr>
              <a:defRPr sz="1200"/>
            </a:pPr>
            <a:r>
              <a:t>Editorial + metric blend to reduce ambiguity in AI tool selection.</a:t>
            </a:r>
          </a:p>
          <a:p>
            <a:pPr>
              <a:defRPr sz="1200"/>
            </a:pPr>
            <a:r>
              <a:t>Designed to support repeatable model-review workflows, not one-off opinions.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26882"/>
            <a:ext cx="6583680" cy="4878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3760" y="731520"/>
            <a:ext cx="45720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1"/>
            </a:pPr>
            <a:r>
              <a:t>The Byte Bistro — Local Data Storytelling Platform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3760" y="1737360"/>
            <a:ext cx="4572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/>
            </a:pPr>
            <a:r>
              <a:t>Community-focused analytics interface with editorialized business insights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3760" y="2560320"/>
            <a:ext cx="4663440" cy="3566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/>
            </a:pPr>
            <a:r>
              <a:t>Lightweight data cards for county metrics, sector signals, and trend summaries.</a:t>
            </a:r>
          </a:p>
          <a:p>
            <a:pPr>
              <a:defRPr sz="1200"/>
            </a:pPr>
            <a:r>
              <a:t>Content architecture mixing short-form reports, interviews, and practical takeaways.</a:t>
            </a:r>
          </a:p>
          <a:p>
            <a:pPr>
              <a:defRPr sz="1200"/>
            </a:pPr>
            <a:r>
              <a:t>Readable UX tuned for non-technical stakeholders and local business audiences.</a:t>
            </a:r>
          </a:p>
          <a:p>
            <a:pPr>
              <a:defRPr sz="1200"/>
            </a:pPr>
            <a:r>
              <a:t>Demonstrates product thinking for insight delivery, not just dashboarding.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94006"/>
            <a:ext cx="6583680" cy="4944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3760" y="731520"/>
            <a:ext cx="45720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1"/>
            </a:pPr>
            <a:r>
              <a:t>Cosmic Sensei — Visual Content Commerce Experience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3760" y="1737360"/>
            <a:ext cx="4572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/>
            </a:pPr>
            <a:r>
              <a:t>Creative gallery system with categorization, featured content, and commission funnel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3760" y="2560320"/>
            <a:ext cx="4663440" cy="3566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/>
            </a:pPr>
            <a:r>
              <a:t>Content taxonomy (gallery/featured/categories) for browse + discovery behavior.</a:t>
            </a:r>
          </a:p>
          <a:p>
            <a:pPr>
              <a:defRPr sz="1200"/>
            </a:pPr>
            <a:r>
              <a:t>Visual merchandising pattern with prominent conversion points (commission CTA).</a:t>
            </a:r>
          </a:p>
          <a:p>
            <a:pPr>
              <a:defRPr sz="1200"/>
            </a:pPr>
            <a:r>
              <a:t>Performance-conscious card layout supporting media-rich browsing flows.</a:t>
            </a:r>
          </a:p>
          <a:p>
            <a:pPr>
              <a:defRPr sz="1200"/>
            </a:pPr>
            <a:r>
              <a:t>Shows ability to blend creative branding with structured product navigation.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481038"/>
            <a:ext cx="6583680" cy="4170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3760" y="731520"/>
            <a:ext cx="45720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1"/>
            </a:pPr>
            <a:r>
              <a:t>Zurcit — Family-Safe Media Feed Product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3760" y="1737360"/>
            <a:ext cx="4572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/>
            </a:pPr>
            <a:r>
              <a:t>Moderation-aware humor feed with category chips and mixed media cards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3760" y="2560320"/>
            <a:ext cx="4663440" cy="3566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/>
            </a:pPr>
            <a:r>
              <a:t>Feed-oriented UX with category segmentation and scroll-safe content framing.</a:t>
            </a:r>
          </a:p>
          <a:p>
            <a:pPr>
              <a:defRPr sz="1200"/>
            </a:pPr>
            <a:r>
              <a:t>Blended image/clip cards designed for quick engagement and safe sharing.</a:t>
            </a:r>
          </a:p>
          <a:p>
            <a:pPr>
              <a:defRPr sz="1200"/>
            </a:pPr>
            <a:r>
              <a:t>Tone system and UI copy designed for broad household audiences.</a:t>
            </a:r>
          </a:p>
          <a:p>
            <a:pPr>
              <a:defRPr sz="1200"/>
            </a:pPr>
            <a:r>
              <a:t>Illustrates content product design for retention + trust.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143125"/>
            <a:ext cx="6583680" cy="2846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3760" y="731520"/>
            <a:ext cx="45720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1"/>
            </a:pPr>
            <a:r>
              <a:t>CHIP AI Messenger — Omnichannel Support Automation (Legacy)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3760" y="1737360"/>
            <a:ext cx="4572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/>
            </a:pPr>
            <a:r>
              <a:t>Early customer-service automation surface integrating messaging workflows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3760" y="2560320"/>
            <a:ext cx="4663440" cy="3566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/>
            </a:pPr>
            <a:r>
              <a:t>Conversation automation for response handling and support experience continuity.</a:t>
            </a:r>
          </a:p>
          <a:p>
            <a:pPr>
              <a:defRPr sz="1200"/>
            </a:pPr>
            <a:r>
              <a:t>Cross-device interface presentation (desktop + mobile messaging context).</a:t>
            </a:r>
          </a:p>
          <a:p>
            <a:pPr>
              <a:defRPr sz="1200"/>
            </a:pPr>
            <a:r>
              <a:t>Foundational architecture that informed later production-grade systems.</a:t>
            </a:r>
          </a:p>
          <a:p>
            <a:pPr>
              <a:defRPr sz="1200"/>
            </a:pPr>
            <a:r>
              <a:t>Included as legacy proof of long-term product iteration and delivery history.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64592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ChrisCruz.co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788920" y="201168"/>
            <a:ext cx="347472" cy="292608"/>
          </a:xfrm>
          <a:prstGeom prst="round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412480" y="18288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48640" y="868680"/>
            <a:ext cx="11155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D4E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COMMON BOTTLENECKS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548640" y="1143000"/>
            <a:ext cx="111556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businesses lose time and leads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548640" y="1783080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teams don’t need “more tools” — they need a system that connects what they already use.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548640" y="2606040"/>
            <a:ext cx="3703320" cy="29260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868680" y="2834640"/>
            <a:ext cx="3063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Manual busywork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68680" y="3264408"/>
            <a:ext cx="3063240" cy="1965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Copy/paste between tools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clear owners for steps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Follow-ups slip through the cracks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343400" y="2606040"/>
            <a:ext cx="3703320" cy="29260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663440" y="2834640"/>
            <a:ext cx="3063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Slow response times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663440" y="3264408"/>
            <a:ext cx="3063240" cy="1965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Leads wait too long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 queue grows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triage or routing rules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8138160" y="2606040"/>
            <a:ext cx="3611880" cy="29260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458200" y="2834640"/>
            <a:ext cx="2971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visibility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458200" y="3264408"/>
            <a:ext cx="2971800" cy="1965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KPIs aren’t defined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Reporting is inconsistent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 to decide what to fix next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548640" y="6656832"/>
            <a:ext cx="9144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Outcome: simpler operations, faster follow-up, clearer decisions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10698480" y="6656832"/>
            <a:ext cx="9144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© 2026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64592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ChrisCruz.co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788920" y="201168"/>
            <a:ext cx="347472" cy="292608"/>
          </a:xfrm>
          <a:prstGeom prst="round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412480" y="18288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Deliverables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48640" y="868680"/>
            <a:ext cx="11155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D4E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DELIVERABLES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548640" y="1143000"/>
            <a:ext cx="111556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systems + clean handoffs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548640" y="1783080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get working workflows plus documentation so your team can own it.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548640" y="2606040"/>
            <a:ext cx="5715000" cy="29260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868680" y="2834640"/>
            <a:ext cx="5074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Implementation deliverables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68680" y="3264408"/>
            <a:ext cx="5074920" cy="1965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Workflow map (current → future)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blueprint + integration notes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Configured tools + tested flows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Edge cases + rollback plan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6355080" y="2606040"/>
            <a:ext cx="5349240" cy="29260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675120" y="2834640"/>
            <a:ext cx="47091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Team-ready documentation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675120" y="3264408"/>
            <a:ext cx="4709160" cy="1965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Owner/operator playbook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Escalation rules + QA checklist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KPI definitions + reporting cadence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“How to update it” guide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548640" y="6656832"/>
            <a:ext cx="9144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Deliverables scale with scope — always documented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10698480" y="6656832"/>
            <a:ext cx="9144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© 2026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64592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ChrisCruz.co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788920" y="201168"/>
            <a:ext cx="347472" cy="292608"/>
          </a:xfrm>
          <a:prstGeom prst="round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412480" y="18288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48640" y="868680"/>
            <a:ext cx="11155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D4E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SERVICES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548640" y="1143000"/>
            <a:ext cx="111556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 lanes that cover most businesses</a:t>
            </a:r>
            <a:endParaRPr lang="en-US" sz="3000" dirty="0"/>
          </a:p>
        </p:txBody>
      </p:sp>
      <p:sp>
        <p:nvSpPr>
          <p:cNvPr id="8" name="Shape 6"/>
          <p:cNvSpPr/>
          <p:nvPr/>
        </p:nvSpPr>
        <p:spPr>
          <a:xfrm>
            <a:off x="548640" y="2331720"/>
            <a:ext cx="5715000" cy="22402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868680" y="2560320"/>
            <a:ext cx="5074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Workflow &amp; Automation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868680" y="2990088"/>
            <a:ext cx="507492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Intake → follow-up → handoff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Routing, reminders, status updates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reduction and consistency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6355080" y="2331720"/>
            <a:ext cx="5349240" cy="22402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6675120" y="2560320"/>
            <a:ext cx="47091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experience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675120" y="2990088"/>
            <a:ext cx="470916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 qualification flows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 triage + escalation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Knowledge structure &amp; QA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48640" y="4617720"/>
            <a:ext cx="5715000" cy="182880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868680" y="4846320"/>
            <a:ext cx="5074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Growth &amp; Lead flow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868680" y="5276088"/>
            <a:ext cx="507492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Outreach + nurture sequences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Landing page messaging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Simple experiment loop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6355080" y="4617720"/>
            <a:ext cx="5349240" cy="182880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675120" y="4846320"/>
            <a:ext cx="47091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Dashboards &amp; KPIs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675120" y="5276088"/>
            <a:ext cx="4709160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8–12 KPIs that matter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Owner-friendly dashboard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Weekly/monthly summary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548640" y="1874520"/>
            <a:ext cx="111556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engagement is scoped to measurable outcomes and practical ownership.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548640" y="6656832"/>
            <a:ext cx="9144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you’re unsure where to start, we begin with an opportunity audit.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10698480" y="6656832"/>
            <a:ext cx="9144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© 2026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64592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ChrisCruz.co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788920" y="201168"/>
            <a:ext cx="347472" cy="292608"/>
          </a:xfrm>
          <a:prstGeom prst="round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412480" y="18288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48640" y="868680"/>
            <a:ext cx="11155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D4E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548640" y="1143000"/>
            <a:ext cx="111556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 examples from our build together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548640" y="1783080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These examples are from the website + multi-site architecture we just set up.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548640" y="2606040"/>
            <a:ext cx="5715000" cy="242316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868680" y="2834640"/>
            <a:ext cx="5074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Multi-site website organization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68680" y="3264408"/>
            <a:ext cx="507492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Domain → site mapping via SITE_MAP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Templates namespaced per site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Static assets scoped per site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6355080" y="2606040"/>
            <a:ext cx="5349240" cy="242316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675120" y="2834640"/>
            <a:ext cx="47091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ChrisCruz.co frontend build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675120" y="3264408"/>
            <a:ext cx="4709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Clean, light design system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Services with examples + deliverables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Downloads section for docs/deck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548640" y="5120640"/>
            <a:ext cx="11155680" cy="13258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68680" y="5349240"/>
            <a:ext cx="10515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matters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68680" y="5779008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backend can serve multiple brands cleanly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site stays isolated (no asset collisions)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Easier maintenance and faster launches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548640" y="6656832"/>
            <a:ext cx="9144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structure scales as you add more sites or landing pages.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10698480" y="6656832"/>
            <a:ext cx="9144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© 2026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64592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ChrisCruz.co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788920" y="201168"/>
            <a:ext cx="347472" cy="292608"/>
          </a:xfrm>
          <a:prstGeom prst="round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412480" y="18288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48640" y="868680"/>
            <a:ext cx="11155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D4E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WE WORK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548640" y="1143000"/>
            <a:ext cx="111556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Simple process, fast execution</a:t>
            </a:r>
            <a:endParaRPr lang="en-US" sz="3000" dirty="0"/>
          </a:p>
        </p:txBody>
      </p:sp>
      <p:sp>
        <p:nvSpPr>
          <p:cNvPr id="8" name="Shape 6"/>
          <p:cNvSpPr/>
          <p:nvPr/>
        </p:nvSpPr>
        <p:spPr>
          <a:xfrm>
            <a:off x="548640" y="2743200"/>
            <a:ext cx="2606040" cy="301752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397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822960" y="2971800"/>
            <a:ext cx="548640" cy="411480"/>
          </a:xfrm>
          <a:prstGeom prst="roundRect">
            <a:avLst/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822960" y="3035808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D4E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22960" y="3520440"/>
            <a:ext cx="2057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Discover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822960" y="3886200"/>
            <a:ext cx="205740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 goals, tools, and highest-ROI opportunities.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3383280" y="2743200"/>
            <a:ext cx="2606040" cy="301752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397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3657600" y="2971800"/>
            <a:ext cx="548640" cy="411480"/>
          </a:xfrm>
          <a:prstGeom prst="roundRect">
            <a:avLst/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657600" y="3035808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D4E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3657600" y="3520440"/>
            <a:ext cx="2057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3657600" y="3886200"/>
            <a:ext cx="205740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Workflow map + success metrics + build outline.</a:t>
            </a:r>
            <a:endParaRPr lang="en-US" sz="1250" dirty="0"/>
          </a:p>
        </p:txBody>
      </p:sp>
      <p:sp>
        <p:nvSpPr>
          <p:cNvPr id="18" name="Shape 16"/>
          <p:cNvSpPr/>
          <p:nvPr/>
        </p:nvSpPr>
        <p:spPr>
          <a:xfrm>
            <a:off x="6217920" y="2743200"/>
            <a:ext cx="2606040" cy="301752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397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6492240" y="2971800"/>
            <a:ext cx="548640" cy="411480"/>
          </a:xfrm>
          <a:prstGeom prst="roundRect">
            <a:avLst/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492240" y="3035808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D4E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6492240" y="3520440"/>
            <a:ext cx="2057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6492240" y="3886200"/>
            <a:ext cx="205740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Implement, test, and iterate (weekly checkpoints).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9052560" y="2743200"/>
            <a:ext cx="2606040" cy="301752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397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9326880" y="2971800"/>
            <a:ext cx="548640" cy="411480"/>
          </a:xfrm>
          <a:prstGeom prst="roundRect">
            <a:avLst/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9326880" y="3035808"/>
            <a:ext cx="548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D4E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9326880" y="3520440"/>
            <a:ext cx="2057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Handoff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9326880" y="3886200"/>
            <a:ext cx="205740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Docs + training + owner/operator playbook.</a:t>
            </a:r>
            <a:endParaRPr lang="en-US" sz="1250" dirty="0"/>
          </a:p>
        </p:txBody>
      </p:sp>
      <p:sp>
        <p:nvSpPr>
          <p:cNvPr id="28" name="Text 26"/>
          <p:cNvSpPr/>
          <p:nvPr/>
        </p:nvSpPr>
        <p:spPr>
          <a:xfrm>
            <a:off x="548640" y="6656832"/>
            <a:ext cx="9144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always get a handoff doc that makes the work durable.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10698480" y="6656832"/>
            <a:ext cx="9144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© 2026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64592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ChrisCruz.co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788920" y="201168"/>
            <a:ext cx="347472" cy="292608"/>
          </a:xfrm>
          <a:prstGeom prst="round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412480" y="18288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Pricing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48640" y="868680"/>
            <a:ext cx="11155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D4E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PRICING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548640" y="1143000"/>
            <a:ext cx="111556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Simple, transparent hourly billing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548640" y="1783080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Rate: $150/hour. Scoped in hours with clear deliverables.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548640" y="2697480"/>
            <a:ext cx="3703320" cy="274320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868680" y="2926080"/>
            <a:ext cx="3063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Advisory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68680" y="3355848"/>
            <a:ext cx="3063240" cy="1783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2–4 hours/week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planning + oversight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Review + QA + next steps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343400" y="2697480"/>
            <a:ext cx="3703320" cy="274320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663440" y="2926080"/>
            <a:ext cx="3063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sprint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663440" y="3355848"/>
            <a:ext cx="3063240" cy="1783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20–60 hours total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Implementation + testing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Documentation handoff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8138160" y="2697480"/>
            <a:ext cx="3611880" cy="274320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458200" y="2926080"/>
            <a:ext cx="2971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Hybrid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458200" y="3355848"/>
            <a:ext cx="2971800" cy="1783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Sprint + light retainer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Improve &amp; maintain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Quarterly refresh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548640" y="5532120"/>
            <a:ext cx="11155680" cy="868680"/>
          </a:xfrm>
          <a:prstGeom prst="roundRect">
            <a:avLst/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822960" y="5788152"/>
            <a:ext cx="106070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D4E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makes this work: clear scope, quick feedback loops, and ownership-ready documentation.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548640" y="6656832"/>
            <a:ext cx="9144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Invoices can be weekly or biweekly; projects are scoped in hours.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698480" y="6656832"/>
            <a:ext cx="9144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© 2026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64592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ChrisCruz.co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788920" y="201168"/>
            <a:ext cx="347472" cy="292608"/>
          </a:xfrm>
          <a:prstGeom prst="roundRect">
            <a:avLst/>
          </a:prstGeom>
          <a:solidFill>
            <a:srgbClr val="1D4ED8"/>
          </a:solidFill>
          <a:ln w="12700">
            <a:solidFill>
              <a:srgbClr val="1D4E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412480" y="18288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steps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48640" y="868680"/>
            <a:ext cx="11155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D4E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STEPS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548640" y="1143000"/>
            <a:ext cx="111556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want to move fast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548640" y="1783080"/>
            <a:ext cx="10515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Send three items and we’ll start with a tight first sprint.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548640" y="2606040"/>
            <a:ext cx="5715000" cy="28346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868680" y="2834640"/>
            <a:ext cx="5074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Send these (copy/paste)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68680" y="3264408"/>
            <a:ext cx="5074920" cy="1874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top 3 goals (next 90 days)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Tools you use today (CRM, email, scheduling, support)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short description of your current workflow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6355080" y="2606040"/>
            <a:ext cx="5349240" cy="28346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675120" y="2834640"/>
            <a:ext cx="47091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Downloads for the website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675120" y="3264408"/>
            <a:ext cx="4709160" cy="1874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Services &amp; Rate Card (PDF)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Overview Deck (PPTX)</a:t>
            </a:r>
            <a:endParaRPr lang="en-US" sz="1200" dirty="0"/>
          </a:p>
          <a:p>
            <a:pPr marL="203200" indent="-203200">
              <a:buSzPct val="100000"/>
              <a:buChar char="•"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Website Copy Guide (DOCX)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548640" y="5532120"/>
            <a:ext cx="11155680" cy="27432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22960" y="5650992"/>
            <a:ext cx="10607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ChrisCruz.co  •  Contact via website form  •  Add booking link when ready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822960" y="6053328"/>
            <a:ext cx="10607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548640" y="6656832"/>
            <a:ext cx="91440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Place files under static/chriscruzmoney/downloads/ to serve them.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10698480" y="6656832"/>
            <a:ext cx="9144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© 2026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457200"/>
            <a:ext cx="1115568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400" b="1"/>
            </a:pPr>
            <a:r>
              <a:t>Selected Product Builds &amp; Technical Capabilities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1371600"/>
            <a:ext cx="111556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/>
            </a:pPr>
            <a:r>
              <a:t>Each screenshot is annotated with implementation-level context, not just project names.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1438</Words>
  <Application>Microsoft Macintosh PowerPoint</Application>
  <PresentationFormat>Widescreen</PresentationFormat>
  <Paragraphs>219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ChrisCruz.co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ChrisCruz.co</dc:creator>
  <cp:lastModifiedBy>Christopher Cruz</cp:lastModifiedBy>
  <cp:revision>2</cp:revision>
  <dcterms:created xsi:type="dcterms:W3CDTF">2026-02-06T18:36:15Z</dcterms:created>
  <dcterms:modified xsi:type="dcterms:W3CDTF">2026-02-06T20:06:50Z</dcterms:modified>
</cp:coreProperties>
</file>